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lo">
    <p:bg>
      <p:bgPr>
        <a:solidFill>
          <a:srgbClr val="CF5C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image" Target="../media/image-31-4.png"/><Relationship Id="rId5" Type="http://schemas.openxmlformats.org/officeDocument/2006/relationships/image" Target="../media/image-3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jpg"/><Relationship Id="rId3" Type="http://schemas.openxmlformats.org/officeDocument/2006/relationships/image" Target="../media/image-33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Progetto Cosie</a:t>
            </a:r>
            <a:endParaRPr lang="en-US" sz="2400" dirty="0"/>
          </a:p>
        </p:txBody>
      </p:sp>
      <p:pic>
        <p:nvPicPr>
          <p:cNvPr id="4" name="Image 0" descr="C:/Users/Stefano Bassoli/Pictures/obesi/Cosie project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Situazione regionale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1828800" y="1028700"/>
            <a:ext cx="54864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Trend regionale sovrappeso e obesità, Regione Emilia-Romagna, OKkio alla SALUTE 2019</a:t>
            </a:r>
            <a:endParaRPr lang="en-US" sz="1800" dirty="0"/>
          </a:p>
        </p:txBody>
      </p:sp>
      <p:pic>
        <p:nvPicPr>
          <p:cNvPr id="5" name="Image 0" descr="C:/Users/Stefano Bassoli/Pictures/obesi/Trend regionale sovrappeso e obesità Regione Emilia-Romagna OKkio alla SALUT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543050"/>
            <a:ext cx="54864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Ruolo del Pediatra I livello</a:t>
            </a:r>
            <a:endParaRPr lang="en-US" sz="3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Esame antropometrico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La misurazione e valutazione  del BMI deve essere eseguita ai BDS.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Conoscere il BMI è utile per la prevenzione e migliora la consapevolezza dei genitori.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Il pediatra deve dotarsi di competenze sul trattamento dell’obesità basato sulle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evidenze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 e fornire cure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incentrate sul paziente.</a:t>
            </a:r>
            <a:endParaRPr lang="en-US" dirty="0"/>
          </a:p>
        </p:txBody>
      </p:sp>
      <p:pic>
        <p:nvPicPr>
          <p:cNvPr id="5" name="Image 0" descr="C:/Users/Stefano Bassoli/Pictures/obesi/BMI Formula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  <p:pic>
        <p:nvPicPr>
          <p:cNvPr id="6" name="Image 1" descr="C:/Users/Stefano Bassoli/Pictures/obesi/BMI Clas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curve di crescita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Mostrare ai genitori e ragazzi le curve di crescita e di BMI.</a:t>
            </a:r>
            <a:endParaRPr lang="en-US" sz="1800" dirty="0"/>
          </a:p>
        </p:txBody>
      </p:sp>
      <p:sp>
        <p:nvSpPr>
          <p:cNvPr id="5" name="Text 3"/>
          <p:cNvSpPr txBox="1"/>
          <p:nvPr/>
        </p:nvSpPr>
        <p:spPr>
          <a:xfrm>
            <a:off x="5029200" y="1028700"/>
            <a:ext cx="36576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selezione dei grafici in Juonior-Bit</a:t>
            </a:r>
            <a:endParaRPr lang="en-US" sz="1800" dirty="0"/>
          </a:p>
        </p:txBody>
      </p:sp>
      <p:pic>
        <p:nvPicPr>
          <p:cNvPr id="6" name="Image 0" descr="C:/Users/Stefano Bassoli/Pictures/obesi/Curve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543050"/>
            <a:ext cx="36576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curve di crescita WHO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Sono le più utilizzate a livello internazionale.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Sono facili da mostrare ai genitori per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coinvolgerli nel monitoraggio del peso.</a:t>
            </a:r>
            <a:endParaRPr lang="en-US" dirty="0"/>
          </a:p>
        </p:txBody>
      </p:sp>
      <p:pic>
        <p:nvPicPr>
          <p:cNvPr id="5" name="Image 0" descr="C:/Users/Stefano Bassoli/Pictures/obesi/Curva WHO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curve di crescita IOTF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Più efficaci dal punto di vista clinico.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Maggiore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specificità per il rischio cardio-metabolico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.</a:t>
            </a:r>
            <a:endParaRPr lang="en-US" dirty="0"/>
          </a:p>
        </p:txBody>
      </p:sp>
      <p:pic>
        <p:nvPicPr>
          <p:cNvPr id="5" name="Image 0" descr="C:/Users/Stefano Bassoli/Pictures/obesi/Curve IOTF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sovrappeso e obeso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Criteri WHO e IOTF per normopeso</a:t>
            </a:r>
            <a:endParaRPr lang="en-US" sz="2400" dirty="0"/>
          </a:p>
        </p:txBody>
      </p:sp>
      <p:pic>
        <p:nvPicPr>
          <p:cNvPr id="6" name="Image 0" descr="C:/Users/Stefano Bassoli/Pictures/obesi/Normopeso e obes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Altri esami antropometrici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circonferenza addominale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Va misurata per tutti i bambini con obesità.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rapporto circonferenza minima vita/statura in cm, se ≥ 0,5 è indicativo di obesità “viscerale”.</a:t>
            </a:r>
            <a:endParaRPr lang="en-US" sz="1800" dirty="0"/>
          </a:p>
        </p:txBody>
      </p:sp>
      <p:sp>
        <p:nvSpPr>
          <p:cNvPr id="5" name="Text 3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pressione arteriosa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Deve essere misurata nei bambini con obesità dai 3 anni.</a:t>
            </a:r>
            <a:endParaRPr lang="en-US" sz="1800" dirty="0"/>
          </a:p>
        </p:txBody>
      </p:sp>
      <p:pic>
        <p:nvPicPr>
          <p:cNvPr id="6" name="Image 0" descr="C:/Users/Stefano Bassoli/Pictures/obesi/Circonferenza vit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Comunicare con la famiglia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Avere conversazioni sul peso può facilitare un trattamento efficace.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prima domanda potrebbe essere: quali preoccupazioni ha riguardo alla crescita del suo bambino?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Offre informazioni sulla percezione del problema.</a:t>
            </a:r>
            <a:endParaRPr lang="en-US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Linguaggio non stigmatizzante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5029200" y="1028700"/>
            <a:ext cx="36576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Chiedere il permesso di  parlare di BMI.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Usare parole adeguate.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Riconoscere che Comunicare può provocare forti reazioni  emotive come tristezza e rabbia.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Motivazione intervento</a:t>
            </a:r>
            <a:endParaRPr lang="en-US" sz="3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Ambulatorio I Livello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Se il bambino è sovrappeso o obeso: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approfondire l’anamnesi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informare la famiglia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utilizzare lo strumento motivazionale per intraprendere un’alleanza terapeutica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fornire indicazioni su corretti stili di vita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dotarsi di una  rete di professionisti supportata da cartelle cliniche elettroniche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Criteri invio al II livello</a:t>
            </a:r>
            <a:endParaRPr lang="en-US" sz="2400" dirty="0"/>
          </a:p>
        </p:txBody>
      </p:sp>
      <p:pic>
        <p:nvPicPr>
          <p:cNvPr id="4" name="Image 0" descr="C:/Users/Stefano Bassoli/Pictures/obesi/Criteri invio livello 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771525"/>
            <a:ext cx="8229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Criteri invio al III livello</a:t>
            </a:r>
            <a:endParaRPr lang="en-US" sz="2400" dirty="0"/>
          </a:p>
        </p:txBody>
      </p:sp>
      <p:pic>
        <p:nvPicPr>
          <p:cNvPr id="4" name="Image 0" descr="C:/Users/Stefano Bassoli/Pictures/obesi/Criteri invio livello 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771525"/>
            <a:ext cx="8229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Cartolina PPDTA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Cartolina per spiegare ai genitori l'intervento al II livello.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Punti salienti: la durata dell’intervento e la motivazione al cambiamento.</a:t>
            </a:r>
            <a:endParaRPr lang="en-US" sz="1800" dirty="0"/>
          </a:p>
        </p:txBody>
      </p:sp>
      <p:pic>
        <p:nvPicPr>
          <p:cNvPr id="5" name="Image 0" descr="C:/Users/Stefano Bassoli/Pictures/obesi/Cartolina PPDTA 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Scheda Invio PLS Bimbi in forma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Foglio Excel per la valutazione dell’invio al secondo livello.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 trova nella cassetta degli attrezzi che la RER ha approntato per l’invio al 2 livello.</a:t>
            </a:r>
            <a:endParaRPr lang="en-US" sz="1800" dirty="0"/>
          </a:p>
        </p:txBody>
      </p:sp>
      <p:pic>
        <p:nvPicPr>
          <p:cNvPr id="5" name="Image 0" descr="C:/Users/Stefano Bassoli/Pictures/obesi/Scheda Invio PLS Bimbi in form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azioni preventive nelle varie età</a:t>
            </a:r>
            <a:endParaRPr lang="en-US" sz="3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0-2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Prevenzione primaria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Attenzione a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L’obesità di madre e/o padre prima della gravidanza.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 aumento di peso in gravidanza.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diabete gestazionale.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fumo in gravidanza.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SGA (basso peso alla nascita) &lt; 2500 gr.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LGA (macrosomia) &gt; 4000 gr.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0-2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alle famiglie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Promuovere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L’allattamento al seno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Un’alimentazione responsiva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Attività motoria spontanea</a:t>
            </a:r>
            <a:endParaRPr lang="en-US" sz="16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Sospendere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L’uso del biberon a 2 anni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0-2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difficoltà alimentari della prima infanzia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Neofobia alimentare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resistenza all’ingestione di nuovi alimenti ai 2-6 anni.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bambini neofobici rifiutano verdura - frutta- pesce.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Picky/fussy eaters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bambini "schizzinosi / difficili" consumano una varietà inadeguata di alimenti.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Importanza della intercettazione precoce per evitare DCA e scarsa qualità degli alimenti.</a:t>
            </a:r>
            <a:endParaRPr lang="en-US" sz="1800" dirty="0"/>
          </a:p>
        </p:txBody>
      </p:sp>
      <p:pic>
        <p:nvPicPr>
          <p:cNvPr id="8" name="Image 0" descr="C:/Users/Stefano Bassoli/Pictures/obesi/Neofobi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  <p:pic>
        <p:nvPicPr>
          <p:cNvPr id="9" name="Image 1" descr="C:/Users/Stefano Bassoli/Pictures/obesi/Picky fuss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Risultati di 'Quanto peso a 3 anni'.</a:t>
            </a:r>
            <a:endParaRPr lang="en-US" sz="1800" dirty="0"/>
          </a:p>
        </p:txBody>
      </p:sp>
      <p:pic>
        <p:nvPicPr>
          <p:cNvPr id="7" name="Image 0" descr="C:/Users/Stefano Bassoli/Pictures/obesi/quanto peso a 3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L’Obesità è una patologia 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Non è la conseguenza di un disordine alimentare dovuto alla sregolatezza di individui ”deboli”.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Ha natura epidemica con scarsa consapevolezza della popolazione delle comorbilità associate nel tempo.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Insorge sempre più precocemente.</a:t>
            </a:r>
            <a:endParaRPr lang="en-US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alle famiglie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Eliminare il biberon.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Ridurre l'uso di tv e device a meno di un'ora al giorno.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ore di sonno dovrebbero essere dalle 10 alle 13 al giorno.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 bambino fra 0 e 5 anni deve svolgere almeno tre ore al giorno di attività da moderata a intensa.</a:t>
            </a:r>
            <a:endParaRPr lang="en-US" sz="1800" dirty="0"/>
          </a:p>
        </p:txBody>
      </p:sp>
      <p:pic>
        <p:nvPicPr>
          <p:cNvPr id="8" name="Image 0" descr="C:/Users/Stefano Bassoli/Pictures/obesi/le abitudini a 3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  <p:pic>
        <p:nvPicPr>
          <p:cNvPr id="9" name="Image 1" descr="C:/Users/Stefano Bassoli/Pictures/obesi/divieto passeggino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5-6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914400" y="1028700"/>
            <a:ext cx="2743200" cy="51435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L'età dell'adiposity rebound.</a:t>
            </a:r>
            <a:endParaRPr lang="en-US" sz="1800" dirty="0"/>
          </a:p>
        </p:txBody>
      </p:sp>
      <p:pic>
        <p:nvPicPr>
          <p:cNvPr id="7" name="Image 0" descr="C:/Users/Stefano Bassoli/Pictures/obesi/logo BMInForm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571750"/>
            <a:ext cx="914400" cy="771525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4572000" y="1028700"/>
            <a:ext cx="4572000" cy="51435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 screening per BMInForma</a:t>
            </a:r>
            <a:endParaRPr lang="en-US" sz="1800" dirty="0"/>
          </a:p>
        </p:txBody>
      </p:sp>
      <p:pic>
        <p:nvPicPr>
          <p:cNvPr id="9" name="Image 1" descr="C:/Users/Stefano Bassoli/Pictures/obesi/bilancio 5 anni - anagraf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43050"/>
            <a:ext cx="1828800" cy="771525"/>
          </a:xfrm>
          <a:prstGeom prst="rect">
            <a:avLst/>
          </a:prstGeom>
        </p:spPr>
      </p:pic>
      <p:pic>
        <p:nvPicPr>
          <p:cNvPr id="10" name="Image 2" descr="C:/Users/Stefano Bassoli/Pictures/obesi/bilancio 5 anni - antropologici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314575"/>
            <a:ext cx="1828800" cy="771525"/>
          </a:xfrm>
          <a:prstGeom prst="rect">
            <a:avLst/>
          </a:prstGeom>
        </p:spPr>
      </p:pic>
      <p:pic>
        <p:nvPicPr>
          <p:cNvPr id="11" name="Image 3" descr="C:/Users/Stefano Bassoli/Pictures/obesi/bilancio 5 anni - aspetti clinici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86100"/>
            <a:ext cx="1828800" cy="771525"/>
          </a:xfrm>
          <a:prstGeom prst="rect">
            <a:avLst/>
          </a:prstGeom>
        </p:spPr>
      </p:pic>
      <p:sp>
        <p:nvSpPr>
          <p:cNvPr id="12" name="Text 6"/>
          <p:cNvSpPr txBox="1"/>
          <p:nvPr/>
        </p:nvSpPr>
        <p:spPr>
          <a:xfrm>
            <a:off x="4572000" y="2314575"/>
            <a:ext cx="4572000" cy="51435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Se il BMI supera l'85° percentile =&gt;</a:t>
            </a:r>
            <a:endParaRPr lang="en-US" sz="1800" dirty="0"/>
          </a:p>
        </p:txBody>
      </p:sp>
      <p:pic>
        <p:nvPicPr>
          <p:cNvPr id="13" name="Image 4" descr="C:/Users/Stefano Bassoli/Pictures/obesi/bilancio 5 anni - stili di vit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543050"/>
            <a:ext cx="22860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5-6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Intervento motivazionale</a:t>
            </a:r>
            <a:endParaRPr lang="en-US" sz="2400" dirty="0"/>
          </a:p>
        </p:txBody>
      </p:sp>
      <p:pic>
        <p:nvPicPr>
          <p:cNvPr id="6" name="Image 0" descr="C:/Users/Stefano Bassoli/Pictures/obesi/intervento mot 5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5-6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alle famiglie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rapporto della famiglia con il cibo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E' utile seguire una routine dei pasti.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Non utilizzare il cibo come ricompensa.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Non esercitare pressioni sul cibo.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Attività fisica consigliata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Tra 6 e 18 anni un'ora al giorno di attività aerobica da moderata a vigorosa.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Un'ora 3 o 4 volta a settimana di rafforzamento muscolare e osseo.</a:t>
            </a:r>
            <a:endParaRPr lang="en-US" sz="1800" dirty="0"/>
          </a:p>
        </p:txBody>
      </p:sp>
      <p:pic>
        <p:nvPicPr>
          <p:cNvPr id="8" name="Image 0" descr="C:/Users/Stefano Bassoli/Pictures/obesi/palestra sotto il ciel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  <p:pic>
        <p:nvPicPr>
          <p:cNvPr id="9" name="Image 1" descr="C:/Users/Stefano Bassoli/Pictures/obesi/pallamano 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  <p:pic>
        <p:nvPicPr>
          <p:cNvPr id="10" name="Image 2" descr="C:/Users/Stefano Bassoli/Pictures/obesi/pallamano 2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8-9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pic>
        <p:nvPicPr>
          <p:cNvPr id="6" name="Image 0" descr="C:/Users/Stefano Bassoli/Pictures/obesi/bilancio 8 9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28700"/>
            <a:ext cx="3200400" cy="3857625"/>
          </a:xfrm>
          <a:prstGeom prst="rect">
            <a:avLst/>
          </a:prstGeom>
        </p:spPr>
      </p:pic>
      <p:pic>
        <p:nvPicPr>
          <p:cNvPr id="7" name="Image 1" descr="C:/Users/Stefano Bassoli/Pictures/obesi/stato ponderale 8 9 ann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8-9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 famiglie e bambini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 svolgimento di attivitò fisica intensa superiore a un'ora fornisce ulteriori benefici per la salute.</a:t>
            </a:r>
            <a:endParaRPr lang="en-US" sz="1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11-12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Controllare PA nei ragazzi con sovrappeso e obesità.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rischio di diabete è prevalente dopo 10 anni, nei ragazzi con obesità con familiarità per T2DM.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Attenzione agli “Adverse Childhood Experiences“(ACEs) possono rappresentare una comorbilità significativa di cui tener presente.</a:t>
            </a:r>
            <a:endParaRPr lang="en-US" sz="1800" dirty="0"/>
          </a:p>
        </p:txBody>
      </p:sp>
      <p:pic>
        <p:nvPicPr>
          <p:cNvPr id="7" name="Image 0" descr="C:/Users/Stefano Bassoli/Pictures/obesi/bilancio 11 12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51435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11-12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 famiglie e bambini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Ridurre il consumo di sale a meno di 5 grammi al giorno privilegiare sale iodato,non utilizzare salse, lavare i cibi in scatola, controllare le etichette.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Attenzione ai cibi ultraprocessati.</a:t>
            </a:r>
            <a:endParaRPr lang="en-US" sz="1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Conclusioni</a:t>
            </a:r>
            <a:endParaRPr lang="en-US" sz="3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Cross culture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5029200" y="1028700"/>
            <a:ext cx="36576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scuola di rap</a:t>
            </a:r>
            <a:endParaRPr lang="en-US" sz="1800" dirty="0"/>
          </a:p>
        </p:txBody>
      </p:sp>
      <p:pic>
        <p:nvPicPr>
          <p:cNvPr id="5" name="Image 0" descr="C:/Users/Stefano Bassoli/Pictures/obesi/rapper climatic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543050"/>
            <a:ext cx="36576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L’obesità è una patologia cronica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Eziologia complessa: fattori genetici-psicologici-tessuto socio ecologico e ambientale.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Natura epidemica con scarsa consapevolezza della popolazione delle comorbilità associate nel tempo.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trattamento deve iniziare il prima possibile e continuare longitudinalmente durante l'infanzia, l'adolescenza, e la giovane età adulta.</a:t>
            </a:r>
            <a:endParaRPr lang="en-US" sz="1800" dirty="0"/>
          </a:p>
        </p:txBody>
      </p:sp>
      <p:pic>
        <p:nvPicPr>
          <p:cNvPr id="5" name="Image 0" descr="C:/Users/Stefano Bassoli/Pictures/obesi/continuità trattament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Steering committe</a:t>
            </a:r>
            <a:endParaRPr lang="en-US" sz="2400" dirty="0"/>
          </a:p>
        </p:txBody>
      </p:sp>
      <p:pic>
        <p:nvPicPr>
          <p:cNvPr id="4" name="Image 0" descr="C:/Users/Stefano Bassoli/Pictures/obesi/Gruppo cocreation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Palette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720090"/>
            <a:ext cx="82296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titleColor: 007991, titleBkg: eec643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4572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4572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c1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457200" y="1285875"/>
            <a:ext cx="1828800" cy="771525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8" name="Shape 6"/>
          <p:cNvSpPr/>
          <p:nvPr/>
        </p:nvSpPr>
        <p:spPr>
          <a:xfrm>
            <a:off x="32004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32004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c2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3200400" y="1285875"/>
            <a:ext cx="1828800" cy="771525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11" name="Shape 9"/>
          <p:cNvSpPr/>
          <p:nvPr/>
        </p:nvSpPr>
        <p:spPr>
          <a:xfrm>
            <a:off x="59436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2" name="Text 10"/>
          <p:cNvSpPr txBox="1"/>
          <p:nvPr/>
        </p:nvSpPr>
        <p:spPr>
          <a:xfrm>
            <a:off x="59436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c3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5943600" y="1285875"/>
            <a:ext cx="1828800" cy="771525"/>
          </a:xfrm>
          <a:prstGeom prst="rect">
            <a:avLst/>
          </a:prstGeom>
          <a:solidFill>
            <a:srgbClr val="CF5C36"/>
          </a:solidFill>
          <a:ln/>
        </p:spPr>
      </p:sp>
      <p:sp>
        <p:nvSpPr>
          <p:cNvPr id="14" name="Shape 12"/>
          <p:cNvSpPr/>
          <p:nvPr/>
        </p:nvSpPr>
        <p:spPr>
          <a:xfrm>
            <a:off x="457200" y="257175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5" name="Text 13"/>
          <p:cNvSpPr txBox="1"/>
          <p:nvPr/>
        </p:nvSpPr>
        <p:spPr>
          <a:xfrm>
            <a:off x="457200" y="257175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c4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457200" y="2828925"/>
            <a:ext cx="1828800" cy="771525"/>
          </a:xfrm>
          <a:prstGeom prst="rect">
            <a:avLst/>
          </a:prstGeom>
          <a:solidFill>
            <a:srgbClr val="007991"/>
          </a:solidFill>
          <a:ln/>
        </p:spPr>
      </p:sp>
      <p:sp>
        <p:nvSpPr>
          <p:cNvPr id="17" name="Shape 15"/>
          <p:cNvSpPr/>
          <p:nvPr/>
        </p:nvSpPr>
        <p:spPr>
          <a:xfrm>
            <a:off x="3200400" y="257175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8" name="Text 16"/>
          <p:cNvSpPr txBox="1"/>
          <p:nvPr/>
        </p:nvSpPr>
        <p:spPr>
          <a:xfrm>
            <a:off x="3200400" y="257175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c5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3200400" y="2828925"/>
            <a:ext cx="1828800" cy="771525"/>
          </a:xfrm>
          <a:prstGeom prst="rect">
            <a:avLst/>
          </a:prstGeom>
          <a:solidFill>
            <a:srgbClr val="439A86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 stigma del peso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5029200" y="1028700"/>
            <a:ext cx="36576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mancato riconoscimento della obesità come patologia contribuisce attivamente ad aggravarla.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problema riguarda anche l'ambiente sanitario: operatori indifferenti o che condividono interiormente la colpevolizzazione sono fonte di bias di peso.</a:t>
            </a:r>
            <a:endParaRPr lang="en-US" sz="1800" dirty="0"/>
          </a:p>
        </p:txBody>
      </p:sp>
      <p:pic>
        <p:nvPicPr>
          <p:cNvPr id="5" name="Image 0" descr="C:/Users/Stefano Bassoli/Pictures/obesi/stigma bimb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28700"/>
            <a:ext cx="32004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L’Equità delle cure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Rilevanza delle disuguaglianze sociali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fattori di rischio sono radicati nelle disuguaglianze.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 stigma colpisce bambini e famiglie in base alla razza, etnia, età e genere.</a:t>
            </a:r>
            <a:endParaRPr lang="en-US" sz="1800" dirty="0"/>
          </a:p>
        </p:txBody>
      </p:sp>
      <p:pic>
        <p:nvPicPr>
          <p:cNvPr id="5" name="Image 0" descr="C:/Users/Stefano Bassoli/Pictures/obesi/Equita e uguaglianz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Aspetti socio-economici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Gli obiettivi socio economici della collettività sono in conflitto con una sana alimentazione (inserire diapo con le proporzioni degli alimenti 20 anni fa e ora).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Epidemiologia</a:t>
            </a:r>
            <a:endParaRPr lang="en-US" sz="3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 stigma del peso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1828800" y="1028700"/>
            <a:ext cx="54864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Sovrappeso, obesità e obesità grave in Italia - Okkio alla SALUTE 2019</a:t>
            </a:r>
            <a:endParaRPr lang="en-US" sz="1800" dirty="0"/>
          </a:p>
        </p:txBody>
      </p:sp>
      <p:pic>
        <p:nvPicPr>
          <p:cNvPr id="5" name="Image 0" descr="C:/Users/Stefano Bassoli/Pictures/obesi/Sovrappeso obesità e obesità grave in Italia - Okkio alla SALUTE 20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543050"/>
            <a:ext cx="5486400" cy="3086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2023-04-21T20:34:30Z</dcterms:created>
  <dcterms:modified xsi:type="dcterms:W3CDTF">2023-04-21T20:34:30Z</dcterms:modified>
</cp:coreProperties>
</file>